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9728D1-CE27-4870-A095-673238C8584F}" type="datetimeFigureOut">
              <a:rPr lang="en-US" smtClean="0"/>
              <a:t>10/11/2019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F8BADF-8602-4580-A92B-AD1FFCE39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4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48658" y="1143293"/>
            <a:ext cx="6031118" cy="4268965"/>
          </a:xfrm>
        </p:spPr>
        <p:txBody>
          <a:bodyPr anchor="t">
            <a:normAutofit/>
          </a:bodyPr>
          <a:lstStyle>
            <a:lvl1pPr algn="r">
              <a:lnSpc>
                <a:spcPct val="85000"/>
              </a:lnSpc>
              <a:defRPr sz="6000" cap="all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48658" y="5537925"/>
            <a:ext cx="6031122" cy="706355"/>
          </a:xfrm>
        </p:spPr>
        <p:txBody>
          <a:bodyPr>
            <a:normAutofit/>
          </a:bodyPr>
          <a:lstStyle>
            <a:lvl1pPr marL="0" indent="0" algn="r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11377004" y="1374032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0082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374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5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6B6F66D-557F-432A-9252-C0BA39E8F2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12"/>
          <a:stretch/>
        </p:blipFill>
        <p:spPr>
          <a:xfrm>
            <a:off x="9973329" y="6085824"/>
            <a:ext cx="2218671" cy="7721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115" y="172817"/>
            <a:ext cx="8902212" cy="7239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0292" y="1186962"/>
            <a:ext cx="10849706" cy="5020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65166" y="6393716"/>
            <a:ext cx="474787" cy="365125"/>
          </a:xfrm>
        </p:spPr>
        <p:txBody>
          <a:bodyPr/>
          <a:lstStyle>
            <a:lvl1pPr algn="ctr">
              <a:defRPr sz="1400"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32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02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80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89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6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5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75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44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bg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5635C5E-87A6-4C87-92F5-DF107F7AD66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10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9718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3429000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3886200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nawhale/capstone_project" TargetMode="External"/><Relationship Id="rId2" Type="http://schemas.openxmlformats.org/officeDocument/2006/relationships/hyperlink" Target="mailto:mattheweparker@gmail.co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F0A0A-FB52-4FC8-B9A3-48F5CF4E6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68114" y="1631566"/>
            <a:ext cx="6031118" cy="4268965"/>
          </a:xfrm>
        </p:spPr>
        <p:txBody>
          <a:bodyPr>
            <a:normAutofit/>
          </a:bodyPr>
          <a:lstStyle/>
          <a:p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Lunar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Cycles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&amp; </a:t>
            </a:r>
            <a:b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</a:br>
            <a:r>
              <a:rPr lang="en-US" sz="6000" dirty="0">
                <a:effectLst>
                  <a:outerShdw blurRad="38100" dist="38100" dir="3600000" sx="101000" sy="101000" algn="tl" rotWithShape="0">
                    <a:prstClr val="black">
                      <a:alpha val="48000"/>
                    </a:prstClr>
                  </a:outerShdw>
                </a:effectLst>
              </a:rPr>
              <a:t>Human Behavior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33AE5F-3C1A-402D-A050-14BBBAC23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6839" y="6027938"/>
            <a:ext cx="5003231" cy="670709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Data Science Capstone Project</a:t>
            </a:r>
          </a:p>
          <a:p>
            <a:pPr algn="l"/>
            <a:r>
              <a:rPr lang="en-US" dirty="0">
                <a:effectLst>
                  <a:outerShdw blurRad="50800" dist="63500" dir="3600000" sx="101000" sy="101000" algn="tl" rotWithShape="0">
                    <a:prstClr val="black">
                      <a:alpha val="40000"/>
                    </a:prstClr>
                  </a:outerShdw>
                </a:effectLst>
              </a:rPr>
              <a:t>by Matthew E. Parker, PhD</a:t>
            </a:r>
          </a:p>
        </p:txBody>
      </p:sp>
    </p:spTree>
    <p:extLst>
      <p:ext uri="{BB962C8B-B14F-4D97-AF65-F5344CB8AC3E}">
        <p14:creationId xmlns:p14="http://schemas.microsoft.com/office/powerpoint/2010/main" val="41739572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4000">
        <p15:prstTrans prst="curtains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16EE5-7713-440D-890B-32AA99AA1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5F59A-73CD-469C-A976-14EB4C3E9E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1186962"/>
            <a:ext cx="10064034" cy="5020407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Abstract</a:t>
            </a:r>
          </a:p>
          <a:p>
            <a:pPr marL="0" indent="0">
              <a:buNone/>
            </a:pPr>
            <a:r>
              <a:rPr lang="en-US" dirty="0"/>
              <a:t>Inspired by academic studies that have shown a regular increase in reported crimes during full moons, this project aims to investigate whether other human behavior is correlated to lunar phases.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800" u="sng" dirty="0"/>
              <a:t>Approach</a:t>
            </a:r>
            <a:endParaRPr lang="en-US" sz="28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tweets from Twitter for various keyword searches (&gt;365,000 tweets)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Gather a year of financial data on a variety of stocks and currencies</a:t>
            </a:r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en-US" dirty="0"/>
              <a:t>Use Facebook Prophet modeling to examine correlation to lunar cycles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F1B180-E30B-401F-A459-498B26173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0C533C-EE34-4BB9-9348-EC7335D04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086" y="3906428"/>
            <a:ext cx="786416" cy="78641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57E6A9E2-B95E-4AB1-A5B3-BBA36B729E38}"/>
              </a:ext>
            </a:extLst>
          </p:cNvPr>
          <p:cNvGrpSpPr/>
          <p:nvPr/>
        </p:nvGrpSpPr>
        <p:grpSpPr>
          <a:xfrm>
            <a:off x="9418716" y="4534876"/>
            <a:ext cx="1619155" cy="707886"/>
            <a:chOff x="9204231" y="4551202"/>
            <a:chExt cx="1619155" cy="70788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B3EFD3A-FC1B-4BEB-BFF3-DDF7A619B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4231" y="4722921"/>
              <a:ext cx="459292" cy="4651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0FA986F-AE0E-4E5F-9E0E-4B6FA98014A4}"/>
                </a:ext>
              </a:extLst>
            </p:cNvPr>
            <p:cNvSpPr txBox="1"/>
            <p:nvPr/>
          </p:nvSpPr>
          <p:spPr>
            <a:xfrm>
              <a:off x="9583621" y="4551202"/>
              <a:ext cx="1239765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2"/>
                  </a:solidFill>
                </a:rPr>
                <a:t>$ € </a:t>
              </a:r>
              <a:r>
                <a:rPr lang="en-US" sz="3200" b="1" dirty="0">
                  <a:solidFill>
                    <a:schemeClr val="bg2"/>
                  </a:solidFill>
                </a:rPr>
                <a:t>₿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5258A040-2E28-4199-930F-C4D378F3A7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0071" y="5343445"/>
            <a:ext cx="1576447" cy="30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19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5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00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35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500"/>
                            </p:stCondLst>
                            <p:childTnLst>
                              <p:par>
                                <p:cTn id="51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0222B-2D24-4E8C-B504-60E994651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Lunar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39D432-9D4C-4939-B68F-AC05E91C3B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7740" y="1252690"/>
            <a:ext cx="5300229" cy="4883950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800" u="sng" dirty="0"/>
              <a:t>Important Notes on Lunar Phases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cycle lasts 29.53 days</a:t>
            </a:r>
          </a:p>
          <a:p>
            <a:pPr>
              <a:lnSpc>
                <a:spcPct val="150000"/>
              </a:lnSpc>
            </a:pPr>
            <a:r>
              <a:rPr lang="en-US" dirty="0"/>
              <a:t>Each major phase (</a:t>
            </a:r>
            <a:r>
              <a:rPr lang="en-US" b="1" dirty="0"/>
              <a:t>bold</a:t>
            </a:r>
            <a:r>
              <a:rPr lang="en-US" dirty="0"/>
              <a:t>) can appear to last 2-3 nights</a:t>
            </a:r>
          </a:p>
          <a:p>
            <a:pPr>
              <a:lnSpc>
                <a:spcPct val="150000"/>
              </a:lnSpc>
            </a:pPr>
            <a:r>
              <a:rPr lang="en-US" dirty="0"/>
              <a:t>Lunar phases only refer to how much light is reflected from the Moon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no relation to tidal/gravitational effects or to Moon’s proximity to Earth</a:t>
            </a:r>
          </a:p>
          <a:p>
            <a:pPr>
              <a:lnSpc>
                <a:spcPct val="150000"/>
              </a:lnSpc>
            </a:pPr>
            <a:r>
              <a:rPr lang="en-US" dirty="0"/>
              <a:t>First Full Moon of 2018 was January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23895-870A-4DC6-B8CF-CC11B2047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8822B6-D75D-4B21-A1F6-1EE4BAF6F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550"/>
            <a:ext cx="6189998" cy="3881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358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00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89395-3749-4C14-938A-84D6BFE9E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64FF3C-3D22-4E5A-911B-B9277547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806" y="1205237"/>
            <a:ext cx="10248387" cy="36338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u="sng" dirty="0"/>
              <a:t>Twitter Sentiment Analysis</a:t>
            </a:r>
          </a:p>
          <a:p>
            <a:r>
              <a:rPr lang="en-US" dirty="0"/>
              <a:t>Scraped 1,000 tweets per day for  365 days of 2018</a:t>
            </a:r>
          </a:p>
          <a:p>
            <a:pPr lvl="1"/>
            <a:r>
              <a:rPr lang="en-US" dirty="0"/>
              <a:t>Repeated process for 7 different keyword searches</a:t>
            </a:r>
          </a:p>
          <a:p>
            <a:r>
              <a:rPr lang="en-US" dirty="0"/>
              <a:t>Used Natural Language Processing (NLP) to determine general sentiment of each tweet </a:t>
            </a:r>
            <a:br>
              <a:rPr lang="en-US" dirty="0"/>
            </a:br>
            <a:r>
              <a:rPr lang="en-US" dirty="0"/>
              <a:t>(positive / neutral / negative)</a:t>
            </a:r>
          </a:p>
          <a:p>
            <a:r>
              <a:rPr lang="en-US" dirty="0"/>
              <a:t>Modeled tweet sentiment with seasonal decomposition to detect whether any cycles existed</a:t>
            </a:r>
          </a:p>
          <a:p>
            <a:pPr lvl="1"/>
            <a:r>
              <a:rPr lang="en-US" dirty="0"/>
              <a:t>Revealed cyclical behavior on scale of 7.4 days and 29.5 days </a:t>
            </a:r>
            <a:br>
              <a:rPr lang="en-US" dirty="0"/>
            </a:br>
            <a:r>
              <a:rPr lang="en-US" dirty="0"/>
              <a:t>(major lunar phases &amp; lunar month)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0C5DA1-8A09-412E-B956-BF23C57F7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1AEF29-97D9-40F6-81F3-C33D4960D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069" y="4839043"/>
            <a:ext cx="9773862" cy="15546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092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5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25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1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25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25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4CEF59-FCE8-4EC4-8891-108550BAD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Methodology,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6B80B9-6C68-4192-B09A-8113223D8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146" y="940412"/>
            <a:ext cx="9338461" cy="3192932"/>
          </a:xfrm>
        </p:spPr>
        <p:txBody>
          <a:bodyPr/>
          <a:lstStyle/>
          <a:p>
            <a:pPr marL="0" indent="0">
              <a:buNone/>
            </a:pPr>
            <a:r>
              <a:rPr lang="en-US" sz="2800" u="sng" dirty="0"/>
              <a:t>Analysis with Facebook Prophet</a:t>
            </a:r>
          </a:p>
          <a:p>
            <a:r>
              <a:rPr lang="en-US" dirty="0"/>
              <a:t>Incorporated </a:t>
            </a:r>
            <a:r>
              <a:rPr lang="en-US" dirty="0" err="1"/>
              <a:t>FBProphet’s</a:t>
            </a:r>
            <a:r>
              <a:rPr lang="en-US" dirty="0"/>
              <a:t> ‘holidays’ feature to separate lunar cycle effects from other </a:t>
            </a:r>
            <a:r>
              <a:rPr lang="en-US" dirty="0" err="1"/>
              <a:t>seasonalities</a:t>
            </a:r>
            <a:r>
              <a:rPr lang="en-US" dirty="0"/>
              <a:t> (work week, monthly, etc.)</a:t>
            </a:r>
          </a:p>
          <a:p>
            <a:r>
              <a:rPr lang="en-US" dirty="0"/>
              <a:t>Modeled financial data from various sources, as well as the various tweet data</a:t>
            </a:r>
          </a:p>
          <a:p>
            <a:r>
              <a:rPr lang="en-US" dirty="0"/>
              <a:t>All showed distinct seasonality correlating with lunar phases</a:t>
            </a:r>
          </a:p>
          <a:p>
            <a:r>
              <a:rPr lang="en-US" dirty="0"/>
              <a:t>Oddly, different stocks/currencies showed different </a:t>
            </a:r>
            <a:r>
              <a:rPr lang="en-US" dirty="0" err="1"/>
              <a:t>seasonalities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D0C3EC-5089-4F7D-9DDD-410731080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0059E-963B-43C0-B4AC-9E98B75BD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769" y="3827925"/>
            <a:ext cx="9338461" cy="274835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040144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0"/>
                            </p:stCondLst>
                            <p:childTnLst>
                              <p:par>
                                <p:cTn id="35" presetID="16" presetClass="entr" presetSubtype="37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D3983-0AAE-4BAC-8A0B-2D8464463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Exploring Twitter Sentiment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88EF1-BA75-49BB-A01B-902BE265C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2100EB8-D170-4A8B-910B-628C4A21B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73"/>
          <a:stretch/>
        </p:blipFill>
        <p:spPr bwMode="auto">
          <a:xfrm>
            <a:off x="4980808" y="998552"/>
            <a:ext cx="7159170" cy="388777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56CCCD5-E6E7-4F6B-9A87-8D4F4ED7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885" y="5006144"/>
            <a:ext cx="7269115" cy="1475099"/>
          </a:xfrm>
          <a:prstGeom prst="roundRect">
            <a:avLst>
              <a:gd name="adj" fmla="val 16667"/>
            </a:avLst>
          </a:prstGeom>
          <a:ln>
            <a:noFill/>
          </a:ln>
          <a:effectLst/>
          <a:scene3d>
            <a:camera prst="orthographicFront"/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4D116BCF-63D9-4E1B-AFC8-4ED859F75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6632"/>
            <a:ext cx="4856335" cy="590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0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31179-1724-4361-88CF-B3DE3BF3DE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7350" y="172817"/>
            <a:ext cx="93989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Visualizing with </a:t>
            </a:r>
            <a:r>
              <a:rPr lang="en-US" dirty="0" err="1"/>
              <a:t>Scattertext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B4EC20-A26B-47DE-A762-9533283F8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E111020-6B18-4F6E-9E1C-33C10333FB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85862"/>
            <a:ext cx="762000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186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1E010-D4C1-4753-ADA8-CBF4916BD3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172817"/>
            <a:ext cx="9284677" cy="723998"/>
          </a:xfrm>
        </p:spPr>
        <p:txBody>
          <a:bodyPr>
            <a:normAutofit fontScale="90000"/>
          </a:bodyPr>
          <a:lstStyle/>
          <a:p>
            <a:r>
              <a:rPr lang="en-US" dirty="0"/>
              <a:t>Take-aways &amp;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2E429-28C8-45CF-AD73-20315BB3F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292" y="896816"/>
            <a:ext cx="10849706" cy="566591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Lessons</a:t>
            </a:r>
            <a:endParaRPr lang="en-US" u="sng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Human behavior appears to have a small correlation to lunar cycles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Full Moon &amp; Last Quarter Moon exhibit increased positivity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New Moon &amp; First Quarter Moon exhibit increased negativity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are not immune to lunar correlation, though +/- depends on stock/currency</a:t>
            </a:r>
          </a:p>
          <a:p>
            <a:pPr lvl="1"/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Financial markets also exhibit tendency to immediately correct the day after a lunar phase</a:t>
            </a:r>
            <a:b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</a:br>
            <a:endParaRPr lang="en-US" dirty="0">
              <a:effectLst>
                <a:outerShdw blurRad="114300" dist="76200" sx="102000" sy="102000" algn="ctr" rotWithShape="0">
                  <a:prstClr val="black"/>
                </a:outerShdw>
              </a:effectLst>
            </a:endParaRPr>
          </a:p>
          <a:p>
            <a:pPr marL="0" indent="0">
              <a:buNone/>
            </a:pPr>
            <a:r>
              <a:rPr lang="en-US" sz="2800" u="sng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Recommendations &amp; Future Research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Run models on multiple years of data, and larger volume of tweets throughout the day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Investors ought to take lunar cycles into consideration when building their forecasts &amp; algorithms</a:t>
            </a:r>
          </a:p>
          <a:p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The </a:t>
            </a:r>
            <a:r>
              <a:rPr lang="en-US" dirty="0" err="1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Scattertext</a:t>
            </a:r>
            <a:r>
              <a:rPr lang="en-US" dirty="0">
                <a:effectLst>
                  <a:outerShdw blurRad="114300" dist="76200" sx="102000" sy="102000" algn="ctr" rotWithShape="0">
                    <a:prstClr val="black"/>
                  </a:outerShdw>
                </a:effectLst>
              </a:rPr>
              <a:t> library stands to be very useful in many fields of research and government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205031-E874-462A-88AA-4ABA45772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2208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25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75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7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75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75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DDC56-E52E-43B9-BFE7-A3C374499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7A757-768C-461B-9984-164008704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48880" y="4581525"/>
            <a:ext cx="4791073" cy="1673468"/>
          </a:xfrm>
        </p:spPr>
        <p:txBody>
          <a:bodyPr>
            <a:normAutofit fontScale="85000" lnSpcReduction="10000"/>
          </a:bodyPr>
          <a:lstStyle/>
          <a:p>
            <a:pPr marL="0" indent="0" algn="r">
              <a:buNone/>
            </a:pPr>
            <a:r>
              <a:rPr lang="en-US" dirty="0"/>
              <a:t>Contact me at:</a:t>
            </a:r>
          </a:p>
          <a:p>
            <a:pPr marL="0" indent="0" algn="r">
              <a:buNone/>
            </a:pPr>
            <a:r>
              <a:rPr lang="en-US" dirty="0">
                <a:hlinkClick r:id="rId2"/>
              </a:rPr>
              <a:t>mattheweparker@gmail.com</a:t>
            </a:r>
            <a:endParaRPr lang="en-US" dirty="0"/>
          </a:p>
          <a:p>
            <a:pPr marL="0" indent="0" algn="r">
              <a:buNone/>
            </a:pPr>
            <a:r>
              <a:rPr lang="en-US" dirty="0" err="1"/>
              <a:t>Github</a:t>
            </a:r>
            <a:r>
              <a:rPr lang="en-US" dirty="0"/>
              <a:t>:</a:t>
            </a:r>
          </a:p>
          <a:p>
            <a:pPr marL="0" indent="0" algn="r">
              <a:buNone/>
            </a:pPr>
            <a:r>
              <a:rPr lang="en-US" dirty="0">
                <a:hlinkClick r:id="rId3"/>
              </a:rPr>
              <a:t>https://github.com/magnawhale/capstone_project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77786-C48A-4E1D-9D5F-559A19E7F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635C5E-87A6-4C87-92F5-DF107F7AD66E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811DDF-F3E8-4B95-B3D3-DC1EC57C2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5956">
            <a:off x="4043362" y="1376362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43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0143 0.74653 L -0.49505 0.40532 C -0.475 0.33218 -0.43099 0.25301 -0.37865 0.18773 C -0.31784 0.11227 -0.26367 0.06921 -0.21706 0.05949 C -0.1819 0.04329 -0.14687 0.03449 -0.11185 0.01852 C -0.06172 0.01227 -0.05013 0.01343 -0.00039 0 " pathEditMode="relative" rAng="19500000" ptsTypes="AAAAAA">
                                      <p:cBhvr>
                                        <p:cTn id="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328" y="-46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8" presetClass="emp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1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TM10001103[[fn=Headlines]]</Template>
  <TotalTime>314</TotalTime>
  <Words>345</Words>
  <Application>Microsoft Office PowerPoint</Application>
  <PresentationFormat>Widescreen</PresentationFormat>
  <Paragraphs>58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Schoolbook</vt:lpstr>
      <vt:lpstr>Corbel</vt:lpstr>
      <vt:lpstr>Headlines</vt:lpstr>
      <vt:lpstr>Lunar  Cycles  &amp;  Human Behavior</vt:lpstr>
      <vt:lpstr>Project Overview</vt:lpstr>
      <vt:lpstr>Lunar Phases</vt:lpstr>
      <vt:lpstr>Methodology, 1</vt:lpstr>
      <vt:lpstr>Methodology, 2</vt:lpstr>
      <vt:lpstr>Exploring Twitter Sentiment</vt:lpstr>
      <vt:lpstr>Visualizing with Scattertext</vt:lpstr>
      <vt:lpstr>Take-aways &amp; Recommendations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Parker</dc:creator>
  <cp:lastModifiedBy>Matthew Parker</cp:lastModifiedBy>
  <cp:revision>25</cp:revision>
  <dcterms:created xsi:type="dcterms:W3CDTF">2019-10-10T16:33:12Z</dcterms:created>
  <dcterms:modified xsi:type="dcterms:W3CDTF">2019-10-11T21:16:09Z</dcterms:modified>
</cp:coreProperties>
</file>